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0"/>
  </p:notesMasterIdLst>
  <p:sldIdLst>
    <p:sldId id="278" r:id="rId5"/>
    <p:sldId id="279" r:id="rId6"/>
    <p:sldId id="280" r:id="rId7"/>
    <p:sldId id="282" r:id="rId8"/>
    <p:sldId id="285" r:id="rId9"/>
    <p:sldId id="288" r:id="rId10"/>
    <p:sldId id="307" r:id="rId11"/>
    <p:sldId id="286" r:id="rId12"/>
    <p:sldId id="287" r:id="rId13"/>
    <p:sldId id="304" r:id="rId14"/>
    <p:sldId id="289" r:id="rId15"/>
    <p:sldId id="305" r:id="rId16"/>
    <p:sldId id="300" r:id="rId17"/>
    <p:sldId id="292" r:id="rId18"/>
    <p:sldId id="299" r:id="rId19"/>
    <p:sldId id="294" r:id="rId20"/>
    <p:sldId id="284" r:id="rId21"/>
    <p:sldId id="290" r:id="rId22"/>
    <p:sldId id="291" r:id="rId23"/>
    <p:sldId id="303" r:id="rId24"/>
    <p:sldId id="298" r:id="rId25"/>
    <p:sldId id="295" r:id="rId26"/>
    <p:sldId id="301" r:id="rId27"/>
    <p:sldId id="306"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5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114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6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458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801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863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208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57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7.jpeg"/><Relationship Id="rId4"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8477"/>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Pothole Detection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IoT Project</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2E14-2DFA-325E-F2DC-56B972B69825}"/>
              </a:ext>
            </a:extLst>
          </p:cNvPr>
          <p:cNvSpPr>
            <a:spLocks noGrp="1"/>
          </p:cNvSpPr>
          <p:nvPr>
            <p:ph type="title"/>
          </p:nvPr>
        </p:nvSpPr>
        <p:spPr/>
        <p:txBody>
          <a:bodyPr/>
          <a:lstStyle/>
          <a:p>
            <a:r>
              <a:rPr lang="en-IN" dirty="0"/>
              <a:t>Data collection</a:t>
            </a:r>
          </a:p>
        </p:txBody>
      </p:sp>
      <p:sp>
        <p:nvSpPr>
          <p:cNvPr id="3" name="Content Placeholder 2">
            <a:extLst>
              <a:ext uri="{FF2B5EF4-FFF2-40B4-BE49-F238E27FC236}">
                <a16:creationId xmlns:a16="http://schemas.microsoft.com/office/drawing/2014/main" id="{907C1F05-DA5A-8DAC-1117-CC5FDA8719C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3FAFDB4-0DB2-E3AC-6D76-1F9563B8DBF6}"/>
              </a:ext>
            </a:extLst>
          </p:cNvPr>
          <p:cNvPicPr>
            <a:picLocks noChangeAspect="1"/>
          </p:cNvPicPr>
          <p:nvPr/>
        </p:nvPicPr>
        <p:blipFill>
          <a:blip r:embed="rId2"/>
          <a:stretch>
            <a:fillRect/>
          </a:stretch>
        </p:blipFill>
        <p:spPr>
          <a:xfrm>
            <a:off x="1785708" y="1616075"/>
            <a:ext cx="8609936" cy="4632325"/>
          </a:xfrm>
          <a:prstGeom prst="rect">
            <a:avLst/>
          </a:prstGeom>
        </p:spPr>
      </p:pic>
    </p:spTree>
    <p:extLst>
      <p:ext uri="{BB962C8B-B14F-4D97-AF65-F5344CB8AC3E}">
        <p14:creationId xmlns:p14="http://schemas.microsoft.com/office/powerpoint/2010/main" val="1185762078"/>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562B-44E5-A127-5D1D-DC7FEA21B519}"/>
              </a:ext>
            </a:extLst>
          </p:cNvPr>
          <p:cNvSpPr>
            <a:spLocks noGrp="1"/>
          </p:cNvSpPr>
          <p:nvPr>
            <p:ph type="title"/>
          </p:nvPr>
        </p:nvSpPr>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D5B62293-287D-1908-F1F3-425961B0AE94}"/>
              </a:ext>
            </a:extLst>
          </p:cNvPr>
          <p:cNvSpPr>
            <a:spLocks noGrp="1"/>
          </p:cNvSpPr>
          <p:nvPr>
            <p:ph idx="1"/>
          </p:nvPr>
        </p:nvSpPr>
        <p:spPr/>
        <p:txBody>
          <a:bodyPr/>
          <a:lstStyle/>
          <a:p>
            <a:r>
              <a:rPr lang="en-US" dirty="0"/>
              <a:t>In the implementation phase, we tried to create multiple machine </a:t>
            </a:r>
            <a:r>
              <a:rPr lang="en-US" dirty="0" err="1"/>
              <a:t>learing</a:t>
            </a:r>
            <a:r>
              <a:rPr lang="en-US" dirty="0"/>
              <a:t> models to classify the different sensor data that we got.</a:t>
            </a:r>
          </a:p>
          <a:p>
            <a:r>
              <a:rPr lang="en-US" dirty="0"/>
              <a:t>First we created a model in python and exported in ONNX format so we can use the model in android. </a:t>
            </a:r>
          </a:p>
          <a:p>
            <a:r>
              <a:rPr lang="en-US" dirty="0"/>
              <a:t>In that approach we faced some fundamental difficulties while using the model in the android app.</a:t>
            </a:r>
          </a:p>
          <a:p>
            <a:r>
              <a:rPr lang="en-US" dirty="0"/>
              <a:t>So we settled on another model.</a:t>
            </a:r>
            <a:endParaRPr lang="en-IN" dirty="0"/>
          </a:p>
        </p:txBody>
      </p:sp>
    </p:spTree>
    <p:extLst>
      <p:ext uri="{BB962C8B-B14F-4D97-AF65-F5344CB8AC3E}">
        <p14:creationId xmlns:p14="http://schemas.microsoft.com/office/powerpoint/2010/main" val="557461845"/>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562B-44E5-A127-5D1D-DC7FEA21B519}"/>
              </a:ext>
            </a:extLst>
          </p:cNvPr>
          <p:cNvSpPr>
            <a:spLocks noGrp="1"/>
          </p:cNvSpPr>
          <p:nvPr>
            <p:ph type="title"/>
          </p:nvPr>
        </p:nvSpPr>
        <p:spPr/>
        <p:txBody>
          <a:bodyPr/>
          <a:lstStyle/>
          <a:p>
            <a:r>
              <a:rPr lang="en-US" dirty="0"/>
              <a:t>Implementation</a:t>
            </a:r>
            <a:endParaRPr lang="en-IN" dirty="0"/>
          </a:p>
        </p:txBody>
      </p:sp>
      <p:pic>
        <p:nvPicPr>
          <p:cNvPr id="5" name="Content Placeholder 4">
            <a:extLst>
              <a:ext uri="{FF2B5EF4-FFF2-40B4-BE49-F238E27FC236}">
                <a16:creationId xmlns:a16="http://schemas.microsoft.com/office/drawing/2014/main" id="{DEF8B7C5-ECF0-C2F7-486D-5BB9DB64280C}"/>
              </a:ext>
            </a:extLst>
          </p:cNvPr>
          <p:cNvPicPr>
            <a:picLocks noGrp="1" noChangeAspect="1"/>
          </p:cNvPicPr>
          <p:nvPr>
            <p:ph idx="1"/>
          </p:nvPr>
        </p:nvPicPr>
        <p:blipFill>
          <a:blip r:embed="rId2"/>
          <a:stretch>
            <a:fillRect/>
          </a:stretch>
        </p:blipFill>
        <p:spPr>
          <a:xfrm>
            <a:off x="1173809" y="2035592"/>
            <a:ext cx="9833733" cy="4212808"/>
          </a:xfrm>
        </p:spPr>
      </p:pic>
    </p:spTree>
    <p:extLst>
      <p:ext uri="{BB962C8B-B14F-4D97-AF65-F5344CB8AC3E}">
        <p14:creationId xmlns:p14="http://schemas.microsoft.com/office/powerpoint/2010/main" val="2323093418"/>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562B-44E5-A127-5D1D-DC7FEA21B519}"/>
              </a:ext>
            </a:extLst>
          </p:cNvPr>
          <p:cNvSpPr>
            <a:spLocks noGrp="1"/>
          </p:cNvSpPr>
          <p:nvPr>
            <p:ph type="title"/>
          </p:nvPr>
        </p:nvSpPr>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D5B62293-287D-1908-F1F3-425961B0AE94}"/>
              </a:ext>
            </a:extLst>
          </p:cNvPr>
          <p:cNvSpPr>
            <a:spLocks noGrp="1"/>
          </p:cNvSpPr>
          <p:nvPr>
            <p:ph idx="1"/>
          </p:nvPr>
        </p:nvSpPr>
        <p:spPr/>
        <p:txBody>
          <a:bodyPr/>
          <a:lstStyle/>
          <a:p>
            <a:r>
              <a:rPr lang="en-US" dirty="0"/>
              <a:t>In this approach we created a machine learning model using random forest classification, in python and created an </a:t>
            </a:r>
            <a:r>
              <a:rPr lang="en-US" dirty="0" err="1"/>
              <a:t>pkl</a:t>
            </a:r>
            <a:r>
              <a:rPr lang="en-US" dirty="0"/>
              <a:t>(pickle) file.</a:t>
            </a:r>
          </a:p>
          <a:p>
            <a:r>
              <a:rPr lang="en-US" dirty="0"/>
              <a:t>We created and hosted an </a:t>
            </a:r>
            <a:r>
              <a:rPr lang="en-US" dirty="0" err="1"/>
              <a:t>api</a:t>
            </a:r>
            <a:r>
              <a:rPr lang="en-US" dirty="0"/>
              <a:t> using flask on the local server so that we can access the </a:t>
            </a:r>
            <a:r>
              <a:rPr lang="en-US" dirty="0" err="1"/>
              <a:t>url</a:t>
            </a:r>
            <a:r>
              <a:rPr lang="en-US" dirty="0"/>
              <a:t> using our android device. </a:t>
            </a:r>
          </a:p>
          <a:p>
            <a:r>
              <a:rPr lang="en-US" dirty="0"/>
              <a:t>We then use the </a:t>
            </a:r>
            <a:r>
              <a:rPr lang="en-US" dirty="0" err="1"/>
              <a:t>api</a:t>
            </a:r>
            <a:r>
              <a:rPr lang="en-US" dirty="0"/>
              <a:t> to classify the sensor data in pothole or not a pothole.</a:t>
            </a:r>
          </a:p>
          <a:p>
            <a:r>
              <a:rPr lang="en-US" dirty="0"/>
              <a:t>We then show the location of the pothole on the map in the smartphone.</a:t>
            </a:r>
            <a:endParaRPr lang="en-IN" dirty="0"/>
          </a:p>
        </p:txBody>
      </p:sp>
    </p:spTree>
    <p:extLst>
      <p:ext uri="{BB962C8B-B14F-4D97-AF65-F5344CB8AC3E}">
        <p14:creationId xmlns:p14="http://schemas.microsoft.com/office/powerpoint/2010/main" val="3585726367"/>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B5A6-826D-6DB2-614E-EF16411211BB}"/>
              </a:ext>
            </a:extLst>
          </p:cNvPr>
          <p:cNvSpPr>
            <a:spLocks noGrp="1"/>
          </p:cNvSpPr>
          <p:nvPr>
            <p:ph type="title"/>
          </p:nvPr>
        </p:nvSpPr>
        <p:spPr/>
        <p:txBody>
          <a:bodyPr/>
          <a:lstStyle/>
          <a:p>
            <a:r>
              <a:rPr lang="en-US" dirty="0"/>
              <a:t>Screenshots</a:t>
            </a:r>
            <a:endParaRPr lang="en-IN" dirty="0"/>
          </a:p>
        </p:txBody>
      </p:sp>
      <p:sp>
        <p:nvSpPr>
          <p:cNvPr id="3" name="Content Placeholder 2">
            <a:extLst>
              <a:ext uri="{FF2B5EF4-FFF2-40B4-BE49-F238E27FC236}">
                <a16:creationId xmlns:a16="http://schemas.microsoft.com/office/drawing/2014/main" id="{519C84B0-B6E1-D0FC-2925-85A4E0B8C38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F03C66A-6370-965A-6ADB-6CA51CC1DAFF}"/>
              </a:ext>
            </a:extLst>
          </p:cNvPr>
          <p:cNvPicPr>
            <a:picLocks noChangeAspect="1"/>
          </p:cNvPicPr>
          <p:nvPr/>
        </p:nvPicPr>
        <p:blipFill>
          <a:blip r:embed="rId2"/>
          <a:stretch>
            <a:fillRect/>
          </a:stretch>
        </p:blipFill>
        <p:spPr>
          <a:xfrm>
            <a:off x="1647028" y="1543049"/>
            <a:ext cx="8887295" cy="4781550"/>
          </a:xfrm>
          <a:prstGeom prst="rect">
            <a:avLst/>
          </a:prstGeom>
        </p:spPr>
      </p:pic>
    </p:spTree>
    <p:extLst>
      <p:ext uri="{BB962C8B-B14F-4D97-AF65-F5344CB8AC3E}">
        <p14:creationId xmlns:p14="http://schemas.microsoft.com/office/powerpoint/2010/main" val="847921782"/>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D051-23E6-9FF9-8BD2-AFDBFF9E6EEF}"/>
              </a:ext>
            </a:extLst>
          </p:cNvPr>
          <p:cNvSpPr>
            <a:spLocks noGrp="1"/>
          </p:cNvSpPr>
          <p:nvPr>
            <p:ph type="title"/>
          </p:nvPr>
        </p:nvSpPr>
        <p:spPr/>
        <p:txBody>
          <a:bodyPr/>
          <a:lstStyle/>
          <a:p>
            <a:r>
              <a:rPr lang="en-US" dirty="0"/>
              <a:t>Screenshots</a:t>
            </a:r>
            <a:endParaRPr lang="en-IN" dirty="0"/>
          </a:p>
        </p:txBody>
      </p:sp>
      <p:sp>
        <p:nvSpPr>
          <p:cNvPr id="3" name="Content Placeholder 2">
            <a:extLst>
              <a:ext uri="{FF2B5EF4-FFF2-40B4-BE49-F238E27FC236}">
                <a16:creationId xmlns:a16="http://schemas.microsoft.com/office/drawing/2014/main" id="{965E66C8-CCA6-CE30-C62B-550A20110CB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F5A3A0C-4D68-7B77-3791-90D08C0B13CA}"/>
              </a:ext>
            </a:extLst>
          </p:cNvPr>
          <p:cNvPicPr>
            <a:picLocks noChangeAspect="1"/>
          </p:cNvPicPr>
          <p:nvPr/>
        </p:nvPicPr>
        <p:blipFill>
          <a:blip r:embed="rId2"/>
          <a:stretch>
            <a:fillRect/>
          </a:stretch>
        </p:blipFill>
        <p:spPr>
          <a:xfrm>
            <a:off x="1785376" y="1615718"/>
            <a:ext cx="8610600" cy="4632682"/>
          </a:xfrm>
          <a:prstGeom prst="rect">
            <a:avLst/>
          </a:prstGeom>
        </p:spPr>
      </p:pic>
    </p:spTree>
    <p:extLst>
      <p:ext uri="{BB962C8B-B14F-4D97-AF65-F5344CB8AC3E}">
        <p14:creationId xmlns:p14="http://schemas.microsoft.com/office/powerpoint/2010/main" val="1314774379"/>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B5A6-826D-6DB2-614E-EF16411211BB}"/>
              </a:ext>
            </a:extLst>
          </p:cNvPr>
          <p:cNvSpPr>
            <a:spLocks noGrp="1"/>
          </p:cNvSpPr>
          <p:nvPr>
            <p:ph type="title"/>
          </p:nvPr>
        </p:nvSpPr>
        <p:spPr/>
        <p:txBody>
          <a:bodyPr/>
          <a:lstStyle/>
          <a:p>
            <a:r>
              <a:rPr lang="en-US" dirty="0"/>
              <a:t>Screenshots</a:t>
            </a:r>
            <a:endParaRPr lang="en-IN" dirty="0"/>
          </a:p>
        </p:txBody>
      </p:sp>
      <p:sp>
        <p:nvSpPr>
          <p:cNvPr id="3" name="Content Placeholder 2">
            <a:extLst>
              <a:ext uri="{FF2B5EF4-FFF2-40B4-BE49-F238E27FC236}">
                <a16:creationId xmlns:a16="http://schemas.microsoft.com/office/drawing/2014/main" id="{519C84B0-B6E1-D0FC-2925-85A4E0B8C38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0D2CC57-9766-5EC7-C0FE-C7B7264F1E8C}"/>
              </a:ext>
            </a:extLst>
          </p:cNvPr>
          <p:cNvPicPr>
            <a:picLocks noChangeAspect="1"/>
          </p:cNvPicPr>
          <p:nvPr/>
        </p:nvPicPr>
        <p:blipFill>
          <a:blip r:embed="rId2"/>
          <a:stretch>
            <a:fillRect/>
          </a:stretch>
        </p:blipFill>
        <p:spPr>
          <a:xfrm>
            <a:off x="1785376" y="1615718"/>
            <a:ext cx="8610600" cy="4632682"/>
          </a:xfrm>
          <a:prstGeom prst="rect">
            <a:avLst/>
          </a:prstGeom>
        </p:spPr>
      </p:pic>
    </p:spTree>
    <p:extLst>
      <p:ext uri="{BB962C8B-B14F-4D97-AF65-F5344CB8AC3E}">
        <p14:creationId xmlns:p14="http://schemas.microsoft.com/office/powerpoint/2010/main" val="2045604863"/>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58C6-E5C6-C831-98B1-B4162974611C}"/>
              </a:ext>
            </a:extLst>
          </p:cNvPr>
          <p:cNvSpPr>
            <a:spLocks noGrp="1"/>
          </p:cNvSpPr>
          <p:nvPr>
            <p:ph type="title"/>
          </p:nvPr>
        </p:nvSpPr>
        <p:spPr>
          <a:xfrm>
            <a:off x="913795" y="296333"/>
            <a:ext cx="10353762" cy="1257300"/>
          </a:xfrm>
        </p:spPr>
        <p:txBody>
          <a:bodyPr/>
          <a:lstStyle/>
          <a:p>
            <a:r>
              <a:rPr lang="en-US" dirty="0"/>
              <a:t>Screenshots</a:t>
            </a:r>
            <a:endParaRPr lang="en-IN" dirty="0"/>
          </a:p>
        </p:txBody>
      </p:sp>
      <p:sp>
        <p:nvSpPr>
          <p:cNvPr id="3" name="Content Placeholder 2">
            <a:extLst>
              <a:ext uri="{FF2B5EF4-FFF2-40B4-BE49-F238E27FC236}">
                <a16:creationId xmlns:a16="http://schemas.microsoft.com/office/drawing/2014/main" id="{E9110F8C-2254-32D0-F545-ECBF5E55F04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88F4ED6-809B-3FC0-D3EA-3BBF06A6FE61}"/>
              </a:ext>
            </a:extLst>
          </p:cNvPr>
          <p:cNvPicPr>
            <a:picLocks noChangeAspect="1"/>
          </p:cNvPicPr>
          <p:nvPr/>
        </p:nvPicPr>
        <p:blipFill rotWithShape="1">
          <a:blip r:embed="rId2"/>
          <a:srcRect b="21605"/>
          <a:stretch/>
        </p:blipFill>
        <p:spPr>
          <a:xfrm>
            <a:off x="2960126" y="1337731"/>
            <a:ext cx="3130550" cy="5376333"/>
          </a:xfrm>
          <a:prstGeom prst="rect">
            <a:avLst/>
          </a:prstGeom>
        </p:spPr>
      </p:pic>
      <p:pic>
        <p:nvPicPr>
          <p:cNvPr id="7" name="Picture 6">
            <a:extLst>
              <a:ext uri="{FF2B5EF4-FFF2-40B4-BE49-F238E27FC236}">
                <a16:creationId xmlns:a16="http://schemas.microsoft.com/office/drawing/2014/main" id="{738C5626-8D60-471A-E8FB-6582A0E42E6F}"/>
              </a:ext>
            </a:extLst>
          </p:cNvPr>
          <p:cNvPicPr>
            <a:picLocks noChangeAspect="1"/>
          </p:cNvPicPr>
          <p:nvPr/>
        </p:nvPicPr>
        <p:blipFill>
          <a:blip r:embed="rId3"/>
          <a:stretch>
            <a:fillRect/>
          </a:stretch>
        </p:blipFill>
        <p:spPr>
          <a:xfrm>
            <a:off x="6871471" y="1337730"/>
            <a:ext cx="2467262" cy="5283429"/>
          </a:xfrm>
          <a:prstGeom prst="rect">
            <a:avLst/>
          </a:prstGeom>
        </p:spPr>
      </p:pic>
    </p:spTree>
    <p:extLst>
      <p:ext uri="{BB962C8B-B14F-4D97-AF65-F5344CB8AC3E}">
        <p14:creationId xmlns:p14="http://schemas.microsoft.com/office/powerpoint/2010/main" val="88145427"/>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A6EB-FA9E-6E27-7A33-6C49688395C4}"/>
              </a:ext>
            </a:extLst>
          </p:cNvPr>
          <p:cNvSpPr>
            <a:spLocks noGrp="1"/>
          </p:cNvSpPr>
          <p:nvPr>
            <p:ph type="title"/>
          </p:nvPr>
        </p:nvSpPr>
        <p:spPr/>
        <p:txBody>
          <a:bodyPr/>
          <a:lstStyle/>
          <a:p>
            <a:r>
              <a:rPr lang="en-US" dirty="0"/>
              <a:t>Frameworks Used</a:t>
            </a:r>
            <a:endParaRPr lang="en-IN" dirty="0"/>
          </a:p>
        </p:txBody>
      </p:sp>
      <p:sp>
        <p:nvSpPr>
          <p:cNvPr id="3" name="Content Placeholder 2">
            <a:extLst>
              <a:ext uri="{FF2B5EF4-FFF2-40B4-BE49-F238E27FC236}">
                <a16:creationId xmlns:a16="http://schemas.microsoft.com/office/drawing/2014/main" id="{EE955F58-9367-47F2-1229-DA5953C8C235}"/>
              </a:ext>
            </a:extLst>
          </p:cNvPr>
          <p:cNvSpPr>
            <a:spLocks noGrp="1"/>
          </p:cNvSpPr>
          <p:nvPr>
            <p:ph idx="1"/>
          </p:nvPr>
        </p:nvSpPr>
        <p:spPr/>
        <p:txBody>
          <a:bodyPr/>
          <a:lstStyle/>
          <a:p>
            <a:r>
              <a:rPr lang="en-US" dirty="0"/>
              <a:t>We used Python to create our machine learning model .</a:t>
            </a:r>
          </a:p>
          <a:p>
            <a:r>
              <a:rPr lang="en-US" dirty="0"/>
              <a:t>To create the application we used Android Studio.</a:t>
            </a:r>
          </a:p>
          <a:p>
            <a:r>
              <a:rPr lang="en-US" dirty="0"/>
              <a:t>We used flask to build and host the web API.</a:t>
            </a:r>
            <a:endParaRPr lang="en-IN" dirty="0"/>
          </a:p>
        </p:txBody>
      </p:sp>
    </p:spTree>
    <p:extLst>
      <p:ext uri="{BB962C8B-B14F-4D97-AF65-F5344CB8AC3E}">
        <p14:creationId xmlns:p14="http://schemas.microsoft.com/office/powerpoint/2010/main" val="848106910"/>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14BB-691A-62EC-2A1C-3DAF29F01ED5}"/>
              </a:ext>
            </a:extLst>
          </p:cNvPr>
          <p:cNvSpPr>
            <a:spLocks noGrp="1"/>
          </p:cNvSpPr>
          <p:nvPr>
            <p:ph type="title"/>
          </p:nvPr>
        </p:nvSpPr>
        <p:spPr/>
        <p:txBody>
          <a:bodyPr/>
          <a:lstStyle/>
          <a:p>
            <a:r>
              <a:rPr lang="en-IN" dirty="0"/>
              <a:t>Algorithm</a:t>
            </a:r>
          </a:p>
        </p:txBody>
      </p:sp>
      <p:sp>
        <p:nvSpPr>
          <p:cNvPr id="3" name="Content Placeholder 2">
            <a:extLst>
              <a:ext uri="{FF2B5EF4-FFF2-40B4-BE49-F238E27FC236}">
                <a16:creationId xmlns:a16="http://schemas.microsoft.com/office/drawing/2014/main" id="{2D51160E-5EB6-B298-8EB3-830E800C0F0B}"/>
              </a:ext>
            </a:extLst>
          </p:cNvPr>
          <p:cNvSpPr>
            <a:spLocks noGrp="1"/>
          </p:cNvSpPr>
          <p:nvPr>
            <p:ph idx="1"/>
          </p:nvPr>
        </p:nvSpPr>
        <p:spPr/>
        <p:txBody>
          <a:bodyPr/>
          <a:lstStyle/>
          <a:p>
            <a:r>
              <a:rPr lang="en-US" dirty="0"/>
              <a:t>The machine learning model that we used here is Random Forest.</a:t>
            </a:r>
          </a:p>
          <a:p>
            <a:r>
              <a:rPr lang="en-US" dirty="0"/>
              <a:t>We got an accuracy of 98.96%</a:t>
            </a:r>
            <a:r>
              <a:rPr lang="en-IN" dirty="0"/>
              <a:t> using this model.</a:t>
            </a:r>
          </a:p>
          <a:p>
            <a:endParaRPr lang="en-US" dirty="0"/>
          </a:p>
        </p:txBody>
      </p:sp>
      <p:pic>
        <p:nvPicPr>
          <p:cNvPr id="5" name="Picture 4">
            <a:extLst>
              <a:ext uri="{FF2B5EF4-FFF2-40B4-BE49-F238E27FC236}">
                <a16:creationId xmlns:a16="http://schemas.microsoft.com/office/drawing/2014/main" id="{AE68BE1B-0B53-1638-E936-5951CC593D3E}"/>
              </a:ext>
            </a:extLst>
          </p:cNvPr>
          <p:cNvPicPr>
            <a:picLocks noChangeAspect="1"/>
          </p:cNvPicPr>
          <p:nvPr/>
        </p:nvPicPr>
        <p:blipFill>
          <a:blip r:embed="rId2"/>
          <a:stretch>
            <a:fillRect/>
          </a:stretch>
        </p:blipFill>
        <p:spPr>
          <a:xfrm>
            <a:off x="3489167" y="3143251"/>
            <a:ext cx="5213666" cy="3562044"/>
          </a:xfrm>
          <a:prstGeom prst="rect">
            <a:avLst/>
          </a:prstGeom>
        </p:spPr>
      </p:pic>
    </p:spTree>
    <p:extLst>
      <p:ext uri="{BB962C8B-B14F-4D97-AF65-F5344CB8AC3E}">
        <p14:creationId xmlns:p14="http://schemas.microsoft.com/office/powerpoint/2010/main" val="302690536"/>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Team</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r>
              <a:rPr lang="en-US" sz="2400" dirty="0"/>
              <a:t>Jash Gandhi</a:t>
            </a:r>
          </a:p>
          <a:p>
            <a:r>
              <a:rPr lang="en-US" sz="2400" dirty="0"/>
              <a:t>Shubham Patel</a:t>
            </a:r>
          </a:p>
          <a:p>
            <a:r>
              <a:rPr lang="en-US" sz="2400" dirty="0"/>
              <a:t>Rudram Vyas</a:t>
            </a:r>
          </a:p>
          <a:p>
            <a:r>
              <a:rPr lang="en-US" sz="2400" dirty="0"/>
              <a:t>Udith LN</a:t>
            </a:r>
          </a:p>
        </p:txBody>
      </p:sp>
    </p:spTree>
    <p:extLst>
      <p:ext uri="{BB962C8B-B14F-4D97-AF65-F5344CB8AC3E}">
        <p14:creationId xmlns:p14="http://schemas.microsoft.com/office/powerpoint/2010/main" val="3220235682"/>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832760" y="2458550"/>
            <a:ext cx="4538124" cy="970450"/>
          </a:xfrm>
        </p:spPr>
        <p:txBody>
          <a:bodyPr anchor="b">
            <a:normAutofit/>
          </a:bodyPr>
          <a:lstStyle/>
          <a:p>
            <a:pPr algn="l"/>
            <a:r>
              <a:rPr lang="en-US" sz="4000" dirty="0"/>
              <a:t>Demo	</a:t>
            </a:r>
          </a:p>
        </p:txBody>
      </p:sp>
      <p:pic>
        <p:nvPicPr>
          <p:cNvPr id="4" name="22-12-13-19-13-30_01">
            <a:hlinkClick r:id="" action="ppaction://media"/>
            <a:extLst>
              <a:ext uri="{FF2B5EF4-FFF2-40B4-BE49-F238E27FC236}">
                <a16:creationId xmlns:a16="http://schemas.microsoft.com/office/drawing/2014/main" id="{3C9D697A-FCD8-2033-1B23-4BB631A4091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8822426" y="285052"/>
            <a:ext cx="2886973" cy="6287896"/>
          </a:xfrm>
        </p:spPr>
      </p:pic>
    </p:spTree>
    <p:extLst>
      <p:ext uri="{BB962C8B-B14F-4D97-AF65-F5344CB8AC3E}">
        <p14:creationId xmlns:p14="http://schemas.microsoft.com/office/powerpoint/2010/main" val="535784617"/>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4426" y="863600"/>
            <a:ext cx="4538124" cy="970450"/>
          </a:xfrm>
        </p:spPr>
        <p:txBody>
          <a:bodyPr anchor="b">
            <a:normAutofit/>
          </a:bodyPr>
          <a:lstStyle/>
          <a:p>
            <a:pPr algn="l"/>
            <a:r>
              <a:rPr lang="en-IN" sz="4000" dirty="0"/>
              <a:t>Results</a:t>
            </a:r>
            <a:endParaRPr lang="en-US" sz="40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4426" y="1986449"/>
            <a:ext cx="4403596" cy="4058751"/>
          </a:xfrm>
        </p:spPr>
        <p:txBody>
          <a:bodyPr anchor="t">
            <a:normAutofit/>
          </a:bodyPr>
          <a:lstStyle/>
          <a:p>
            <a:pPr marL="36900" indent="0">
              <a:buNone/>
            </a:pPr>
            <a:r>
              <a:rPr lang="en-US" sz="2400" dirty="0"/>
              <a:t>As a result our app is successfully able to detect and classify any new input data as a “pothole” or “not a pothole”. </a:t>
            </a:r>
          </a:p>
          <a:p>
            <a:pPr marL="36900" indent="0">
              <a:buNone/>
            </a:pPr>
            <a:r>
              <a:rPr lang="en-US" sz="2400" dirty="0"/>
              <a:t>When a pothole appears, we can show the location of the pothole on the map by clicking a button.</a:t>
            </a:r>
            <a:endParaRPr lang="en-IN" sz="2400" dirty="0"/>
          </a:p>
        </p:txBody>
      </p:sp>
    </p:spTree>
    <p:extLst>
      <p:ext uri="{BB962C8B-B14F-4D97-AF65-F5344CB8AC3E}">
        <p14:creationId xmlns:p14="http://schemas.microsoft.com/office/powerpoint/2010/main" val="1984847521"/>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B5A6-826D-6DB2-614E-EF16411211BB}"/>
              </a:ext>
            </a:extLst>
          </p:cNvPr>
          <p:cNvSpPr>
            <a:spLocks noGrp="1"/>
          </p:cNvSpPr>
          <p:nvPr>
            <p:ph type="title"/>
          </p:nvPr>
        </p:nvSpPr>
        <p:spPr/>
        <p:txBody>
          <a:bodyPr/>
          <a:lstStyle/>
          <a:p>
            <a:r>
              <a:rPr lang="en-US" dirty="0"/>
              <a:t>Screenshots</a:t>
            </a:r>
            <a:endParaRPr lang="en-IN" dirty="0"/>
          </a:p>
        </p:txBody>
      </p:sp>
      <p:sp>
        <p:nvSpPr>
          <p:cNvPr id="3" name="Content Placeholder 2">
            <a:extLst>
              <a:ext uri="{FF2B5EF4-FFF2-40B4-BE49-F238E27FC236}">
                <a16:creationId xmlns:a16="http://schemas.microsoft.com/office/drawing/2014/main" id="{519C84B0-B6E1-D0FC-2925-85A4E0B8C386}"/>
              </a:ext>
            </a:extLst>
          </p:cNvPr>
          <p:cNvSpPr>
            <a:spLocks noGrp="1"/>
          </p:cNvSpPr>
          <p:nvPr>
            <p:ph idx="1"/>
          </p:nvPr>
        </p:nvSpPr>
        <p:spPr/>
        <p:txBody>
          <a:bodyPr/>
          <a:lstStyle/>
          <a:p>
            <a:r>
              <a:rPr lang="en-US" dirty="0"/>
              <a:t>Other models we tried:</a:t>
            </a:r>
            <a:endParaRPr lang="en-IN" dirty="0"/>
          </a:p>
        </p:txBody>
      </p:sp>
      <p:pic>
        <p:nvPicPr>
          <p:cNvPr id="9" name="Picture 8">
            <a:extLst>
              <a:ext uri="{FF2B5EF4-FFF2-40B4-BE49-F238E27FC236}">
                <a16:creationId xmlns:a16="http://schemas.microsoft.com/office/drawing/2014/main" id="{D057196C-39B9-2B1C-7B24-D5FB09BBF807}"/>
              </a:ext>
            </a:extLst>
          </p:cNvPr>
          <p:cNvPicPr>
            <a:picLocks noChangeAspect="1"/>
          </p:cNvPicPr>
          <p:nvPr/>
        </p:nvPicPr>
        <p:blipFill>
          <a:blip r:embed="rId2"/>
          <a:stretch>
            <a:fillRect/>
          </a:stretch>
        </p:blipFill>
        <p:spPr>
          <a:xfrm>
            <a:off x="470958" y="2619375"/>
            <a:ext cx="11029950" cy="3629025"/>
          </a:xfrm>
          <a:prstGeom prst="rect">
            <a:avLst/>
          </a:prstGeom>
        </p:spPr>
      </p:pic>
    </p:spTree>
    <p:extLst>
      <p:ext uri="{BB962C8B-B14F-4D97-AF65-F5344CB8AC3E}">
        <p14:creationId xmlns:p14="http://schemas.microsoft.com/office/powerpoint/2010/main" val="2116753151"/>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3EF4-BC2C-D8AF-D9C5-2AD87EBAD309}"/>
              </a:ext>
            </a:extLst>
          </p:cNvPr>
          <p:cNvSpPr>
            <a:spLocks noGrp="1"/>
          </p:cNvSpPr>
          <p:nvPr>
            <p:ph type="title"/>
          </p:nvPr>
        </p:nvSpPr>
        <p:spPr/>
        <p:txBody>
          <a:bodyPr/>
          <a:lstStyle/>
          <a:p>
            <a:r>
              <a:rPr lang="en-US" dirty="0"/>
              <a:t>Screenshots</a:t>
            </a:r>
            <a:endParaRPr lang="en-IN" dirty="0"/>
          </a:p>
        </p:txBody>
      </p:sp>
      <p:sp>
        <p:nvSpPr>
          <p:cNvPr id="3" name="Content Placeholder 2">
            <a:extLst>
              <a:ext uri="{FF2B5EF4-FFF2-40B4-BE49-F238E27FC236}">
                <a16:creationId xmlns:a16="http://schemas.microsoft.com/office/drawing/2014/main" id="{1FEDCF38-602A-CF6C-9DA0-6C32A4AC50A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FF2A2AF-72C1-9533-DDBB-208D09B3665B}"/>
              </a:ext>
            </a:extLst>
          </p:cNvPr>
          <p:cNvPicPr>
            <a:picLocks noChangeAspect="1"/>
          </p:cNvPicPr>
          <p:nvPr/>
        </p:nvPicPr>
        <p:blipFill>
          <a:blip r:embed="rId2"/>
          <a:stretch>
            <a:fillRect/>
          </a:stretch>
        </p:blipFill>
        <p:spPr>
          <a:xfrm>
            <a:off x="460972" y="2076450"/>
            <a:ext cx="4695915" cy="3528484"/>
          </a:xfrm>
          <a:prstGeom prst="rect">
            <a:avLst/>
          </a:prstGeom>
        </p:spPr>
      </p:pic>
      <p:pic>
        <p:nvPicPr>
          <p:cNvPr id="5" name="Picture 4">
            <a:extLst>
              <a:ext uri="{FF2B5EF4-FFF2-40B4-BE49-F238E27FC236}">
                <a16:creationId xmlns:a16="http://schemas.microsoft.com/office/drawing/2014/main" id="{292F7BA5-C305-F222-55C8-12D6FA8BD6AA}"/>
              </a:ext>
            </a:extLst>
          </p:cNvPr>
          <p:cNvPicPr>
            <a:picLocks noChangeAspect="1"/>
          </p:cNvPicPr>
          <p:nvPr/>
        </p:nvPicPr>
        <p:blipFill>
          <a:blip r:embed="rId3"/>
          <a:stretch>
            <a:fillRect/>
          </a:stretch>
        </p:blipFill>
        <p:spPr>
          <a:xfrm>
            <a:off x="5351470" y="2042583"/>
            <a:ext cx="6632100" cy="3528484"/>
          </a:xfrm>
          <a:prstGeom prst="rect">
            <a:avLst/>
          </a:prstGeom>
        </p:spPr>
      </p:pic>
    </p:spTree>
    <p:extLst>
      <p:ext uri="{BB962C8B-B14F-4D97-AF65-F5344CB8AC3E}">
        <p14:creationId xmlns:p14="http://schemas.microsoft.com/office/powerpoint/2010/main" val="1912732690"/>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4426" y="863600"/>
            <a:ext cx="4538124" cy="970450"/>
          </a:xfrm>
        </p:spPr>
        <p:txBody>
          <a:bodyPr anchor="b">
            <a:normAutofit/>
          </a:bodyPr>
          <a:lstStyle/>
          <a:p>
            <a:pPr algn="l"/>
            <a:r>
              <a:rPr lang="en-IN" sz="4000" dirty="0"/>
              <a:t>Conclusion</a:t>
            </a:r>
            <a:endParaRPr lang="en-US" sz="40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4426" y="1986449"/>
            <a:ext cx="4403596" cy="4058751"/>
          </a:xfrm>
        </p:spPr>
        <p:txBody>
          <a:bodyPr anchor="t">
            <a:normAutofit/>
          </a:bodyPr>
          <a:lstStyle/>
          <a:p>
            <a:pPr marL="36900" indent="0">
              <a:buNone/>
            </a:pPr>
            <a:r>
              <a:rPr lang="en-US" sz="2400" dirty="0"/>
              <a:t>Using this app, we can help improve the current pothole situation and potentially prevent damages caused to cars because of potholes.</a:t>
            </a:r>
          </a:p>
        </p:txBody>
      </p:sp>
    </p:spTree>
    <p:extLst>
      <p:ext uri="{BB962C8B-B14F-4D97-AF65-F5344CB8AC3E}">
        <p14:creationId xmlns:p14="http://schemas.microsoft.com/office/powerpoint/2010/main" val="1852692420"/>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6087378" y="10"/>
            <a:ext cx="6104622"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4426" y="863600"/>
            <a:ext cx="4538124" cy="970450"/>
          </a:xfrm>
        </p:spPr>
        <p:txBody>
          <a:bodyPr anchor="b">
            <a:normAutofit/>
          </a:bodyPr>
          <a:lstStyle/>
          <a:p>
            <a:pPr algn="l"/>
            <a:endParaRPr lang="en-US" sz="40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4426" y="1986449"/>
            <a:ext cx="4403596" cy="4058751"/>
          </a:xfrm>
        </p:spPr>
        <p:txBody>
          <a:bodyPr anchor="t">
            <a:normAutofit/>
          </a:bodyPr>
          <a:lstStyle/>
          <a:p>
            <a:pPr marL="36900" lvl="0" indent="0">
              <a:buNone/>
            </a:pPr>
            <a:endParaRPr lang="en-US" sz="2400" dirty="0"/>
          </a:p>
        </p:txBody>
      </p:sp>
      <p:pic>
        <p:nvPicPr>
          <p:cNvPr id="5" name="Picture 4">
            <a:extLst>
              <a:ext uri="{FF2B5EF4-FFF2-40B4-BE49-F238E27FC236}">
                <a16:creationId xmlns:a16="http://schemas.microsoft.com/office/drawing/2014/main" id="{ED588D01-070F-C271-24C5-0FB7D35AB7D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flipH="1">
            <a:off x="-8622" y="10"/>
            <a:ext cx="6096000" cy="6857990"/>
          </a:xfrm>
          <a:prstGeom prst="rect">
            <a:avLst/>
          </a:prstGeom>
        </p:spPr>
      </p:pic>
      <p:sp>
        <p:nvSpPr>
          <p:cNvPr id="6" name="Rectangle 5">
            <a:extLst>
              <a:ext uri="{FF2B5EF4-FFF2-40B4-BE49-F238E27FC236}">
                <a16:creationId xmlns:a16="http://schemas.microsoft.com/office/drawing/2014/main" id="{F3D2DBF0-8717-A910-AF49-DC4D32DA437A}"/>
              </a:ext>
            </a:extLst>
          </p:cNvPr>
          <p:cNvSpPr/>
          <p:nvPr/>
        </p:nvSpPr>
        <p:spPr>
          <a:xfrm>
            <a:off x="4727871" y="2261498"/>
            <a:ext cx="2719014" cy="1754326"/>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THANK</a:t>
            </a:r>
          </a:p>
          <a:p>
            <a:pPr algn="ctr"/>
            <a:r>
              <a:rPr lang="en-US" sz="5400" b="1" spc="50" dirty="0">
                <a:ln w="0"/>
                <a:solidFill>
                  <a:schemeClr val="bg2"/>
                </a:solidFill>
                <a:effectLst>
                  <a:innerShdw blurRad="63500" dist="50800" dir="13500000">
                    <a:srgbClr val="000000">
                      <a:alpha val="50000"/>
                    </a:srgbClr>
                  </a:innerShdw>
                </a:effectLst>
              </a:rPr>
              <a:t>YOU!</a:t>
            </a: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704280934"/>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4426" y="863600"/>
            <a:ext cx="4538124" cy="970450"/>
          </a:xfrm>
        </p:spPr>
        <p:txBody>
          <a:bodyPr anchor="b">
            <a:normAutofit/>
          </a:bodyPr>
          <a:lstStyle/>
          <a:p>
            <a:pPr algn="l"/>
            <a:r>
              <a:rPr lang="en-US" sz="4000" dirty="0"/>
              <a:t>Introduction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4426" y="1986449"/>
            <a:ext cx="4403596" cy="4058751"/>
          </a:xfrm>
        </p:spPr>
        <p:txBody>
          <a:bodyPr anchor="t">
            <a:normAutofit fontScale="92500" lnSpcReduction="10000"/>
          </a:bodyPr>
          <a:lstStyle/>
          <a:p>
            <a:pPr marL="36900" lvl="0" indent="0">
              <a:buNone/>
            </a:pPr>
            <a:r>
              <a:rPr lang="en-US" sz="2400" dirty="0"/>
              <a:t>One of the many annoyances countless drivers face is the dreaded pothole. No matter how deep or shallow they are, driving over them is a huge pain and also are a major cause of axle and suspension failure in cars. While it seems that the prevention of pothole formation isn't getting any easier, we can record the location of the pothole and use this location to repair the pothole.</a:t>
            </a:r>
          </a:p>
        </p:txBody>
      </p:sp>
    </p:spTree>
    <p:extLst>
      <p:ext uri="{BB962C8B-B14F-4D97-AF65-F5344CB8AC3E}">
        <p14:creationId xmlns:p14="http://schemas.microsoft.com/office/powerpoint/2010/main" val="454012320"/>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Problem Statement</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lnSpcReduction="10000"/>
          </a:bodyPr>
          <a:lstStyle/>
          <a:p>
            <a:pPr marL="36900" lvl="0" indent="0">
              <a:buNone/>
            </a:pPr>
            <a:r>
              <a:rPr lang="en-US" sz="2400" dirty="0"/>
              <a:t>About 1 in 10 drivers in the US have had to repair their car due to the damage caused by potholes. In 2021 the damage caused by potholes was approximately 26.5 Billion. Although thorough research has been conducted in this field, as of now there exists no app or software which keeps tracks of potholes on the road.</a:t>
            </a:r>
          </a:p>
        </p:txBody>
      </p:sp>
    </p:spTree>
    <p:extLst>
      <p:ext uri="{BB962C8B-B14F-4D97-AF65-F5344CB8AC3E}">
        <p14:creationId xmlns:p14="http://schemas.microsoft.com/office/powerpoint/2010/main" val="3238218555"/>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4426" y="863600"/>
            <a:ext cx="4538124" cy="970450"/>
          </a:xfrm>
        </p:spPr>
        <p:txBody>
          <a:bodyPr anchor="b">
            <a:normAutofit/>
          </a:bodyPr>
          <a:lstStyle/>
          <a:p>
            <a:pPr algn="l"/>
            <a:r>
              <a:rPr lang="en-US" sz="4000" dirty="0"/>
              <a:t>Related Work</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4426" y="1986449"/>
            <a:ext cx="4403596" cy="4058751"/>
          </a:xfrm>
        </p:spPr>
        <p:txBody>
          <a:bodyPr anchor="t">
            <a:normAutofit/>
          </a:bodyPr>
          <a:lstStyle/>
          <a:p>
            <a:pPr marL="36900" lvl="0" indent="0">
              <a:buNone/>
            </a:pPr>
            <a:r>
              <a:rPr lang="en-US" sz="2400" dirty="0"/>
              <a:t>While looking for related work we found a few previous attempts for similar applications. We found the data collected by them and tried to use it in our project as well.</a:t>
            </a:r>
          </a:p>
          <a:p>
            <a:pPr marL="36900" lvl="0" indent="0">
              <a:buNone/>
            </a:pPr>
            <a:r>
              <a:rPr lang="en-US" sz="2400" dirty="0"/>
              <a:t>We also used the project provided by the professor as a reference.</a:t>
            </a:r>
          </a:p>
        </p:txBody>
      </p:sp>
    </p:spTree>
    <p:extLst>
      <p:ext uri="{BB962C8B-B14F-4D97-AF65-F5344CB8AC3E}">
        <p14:creationId xmlns:p14="http://schemas.microsoft.com/office/powerpoint/2010/main" val="696079469"/>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Proposed Solution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Through the means of this project we aim to create an app that can use the sensors present in our android smartphone, like accelerometer, gyroscope and magnetometer to gather data and use machine learning to detect potholes.</a:t>
            </a:r>
          </a:p>
        </p:txBody>
      </p:sp>
    </p:spTree>
    <p:extLst>
      <p:ext uri="{BB962C8B-B14F-4D97-AF65-F5344CB8AC3E}">
        <p14:creationId xmlns:p14="http://schemas.microsoft.com/office/powerpoint/2010/main" val="2891692117"/>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88DE-45FD-17BB-C4C3-552E8197C37D}"/>
              </a:ext>
            </a:extLst>
          </p:cNvPr>
          <p:cNvSpPr>
            <a:spLocks noGrp="1"/>
          </p:cNvSpPr>
          <p:nvPr>
            <p:ph type="title"/>
          </p:nvPr>
        </p:nvSpPr>
        <p:spPr/>
        <p:txBody>
          <a:bodyPr/>
          <a:lstStyle/>
          <a:p>
            <a:r>
              <a:rPr lang="en-US" dirty="0"/>
              <a:t>Flow Diagram</a:t>
            </a:r>
            <a:endParaRPr lang="en-IN" dirty="0"/>
          </a:p>
        </p:txBody>
      </p:sp>
      <p:pic>
        <p:nvPicPr>
          <p:cNvPr id="5" name="Content Placeholder 4">
            <a:extLst>
              <a:ext uri="{FF2B5EF4-FFF2-40B4-BE49-F238E27FC236}">
                <a16:creationId xmlns:a16="http://schemas.microsoft.com/office/drawing/2014/main" id="{240605F2-C8A0-01CC-40B2-33B14E67215C}"/>
              </a:ext>
            </a:extLst>
          </p:cNvPr>
          <p:cNvPicPr>
            <a:picLocks noGrp="1" noChangeAspect="1"/>
          </p:cNvPicPr>
          <p:nvPr>
            <p:ph idx="1"/>
          </p:nvPr>
        </p:nvPicPr>
        <p:blipFill>
          <a:blip r:embed="rId2"/>
          <a:stretch>
            <a:fillRect/>
          </a:stretch>
        </p:blipFill>
        <p:spPr>
          <a:xfrm>
            <a:off x="1440533" y="2076450"/>
            <a:ext cx="9301408" cy="3714750"/>
          </a:xfrm>
        </p:spPr>
      </p:pic>
    </p:spTree>
    <p:extLst>
      <p:ext uri="{BB962C8B-B14F-4D97-AF65-F5344CB8AC3E}">
        <p14:creationId xmlns:p14="http://schemas.microsoft.com/office/powerpoint/2010/main" val="4071711494"/>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53EC3-752A-4AFA-258B-6B292F9B70AF}"/>
              </a:ext>
            </a:extLst>
          </p:cNvPr>
          <p:cNvSpPr>
            <a:spLocks noGrp="1"/>
          </p:cNvSpPr>
          <p:nvPr>
            <p:ph type="ctrTitle"/>
          </p:nvPr>
        </p:nvSpPr>
        <p:spPr/>
        <p:txBody>
          <a:bodyPr/>
          <a:lstStyle/>
          <a:p>
            <a:r>
              <a:rPr lang="en-IN" dirty="0"/>
              <a:t>Experimental Evaluation</a:t>
            </a:r>
          </a:p>
        </p:txBody>
      </p:sp>
    </p:spTree>
    <p:extLst>
      <p:ext uri="{BB962C8B-B14F-4D97-AF65-F5344CB8AC3E}">
        <p14:creationId xmlns:p14="http://schemas.microsoft.com/office/powerpoint/2010/main" val="2554495686"/>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2E14-2DFA-325E-F2DC-56B972B69825}"/>
              </a:ext>
            </a:extLst>
          </p:cNvPr>
          <p:cNvSpPr>
            <a:spLocks noGrp="1"/>
          </p:cNvSpPr>
          <p:nvPr>
            <p:ph type="title"/>
          </p:nvPr>
        </p:nvSpPr>
        <p:spPr/>
        <p:txBody>
          <a:bodyPr/>
          <a:lstStyle/>
          <a:p>
            <a:r>
              <a:rPr lang="en-IN" dirty="0"/>
              <a:t>Data collection</a:t>
            </a:r>
          </a:p>
        </p:txBody>
      </p:sp>
      <p:sp>
        <p:nvSpPr>
          <p:cNvPr id="3" name="Content Placeholder 2">
            <a:extLst>
              <a:ext uri="{FF2B5EF4-FFF2-40B4-BE49-F238E27FC236}">
                <a16:creationId xmlns:a16="http://schemas.microsoft.com/office/drawing/2014/main" id="{907C1F05-DA5A-8DAC-1117-CC5FDA8719C4}"/>
              </a:ext>
            </a:extLst>
          </p:cNvPr>
          <p:cNvSpPr>
            <a:spLocks noGrp="1"/>
          </p:cNvSpPr>
          <p:nvPr>
            <p:ph idx="1"/>
          </p:nvPr>
        </p:nvSpPr>
        <p:spPr/>
        <p:txBody>
          <a:bodyPr/>
          <a:lstStyle/>
          <a:p>
            <a:r>
              <a:rPr lang="en-US" dirty="0"/>
              <a:t>To get the data to train the model, we searched for many similar projects available on open source platforms. We found different formatted data which we then converted to the format that was suitable for our specific model. </a:t>
            </a:r>
          </a:p>
          <a:p>
            <a:r>
              <a:rPr lang="en-US" dirty="0"/>
              <a:t>In the collected data we have the X, Y and Z axis sensor data for accelerometer, gyroscope and magnetometer. </a:t>
            </a:r>
            <a:endParaRPr lang="en-IN" dirty="0"/>
          </a:p>
        </p:txBody>
      </p:sp>
    </p:spTree>
    <p:extLst>
      <p:ext uri="{BB962C8B-B14F-4D97-AF65-F5344CB8AC3E}">
        <p14:creationId xmlns:p14="http://schemas.microsoft.com/office/powerpoint/2010/main" val="3308498907"/>
      </p:ext>
    </p:extLst>
  </p:cSld>
  <p:clrMapOvr>
    <a:masterClrMapping/>
  </p:clrMapOvr>
  <mc:AlternateContent xmlns:mc="http://schemas.openxmlformats.org/markup-compatibility/2006">
    <mc:Choice xmlns:p14="http://schemas.microsoft.com/office/powerpoint/2010/main" Requires="p14">
      <p:transition spd="med" p14:dur="700">
        <p:cover/>
      </p:transition>
    </mc:Choice>
    <mc:Fallback>
      <p:transition spd="med">
        <p:cov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{CA73087C-E1F7-4E75-A772-E649B6AB2142}tf55705232_win32</Template>
  <TotalTime>136</TotalTime>
  <Words>619</Words>
  <Application>Microsoft Office PowerPoint</Application>
  <PresentationFormat>Widescreen</PresentationFormat>
  <Paragraphs>64</Paragraphs>
  <Slides>25</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Goudy Old Style</vt:lpstr>
      <vt:lpstr>Wingdings 2</vt:lpstr>
      <vt:lpstr>SlateVTI</vt:lpstr>
      <vt:lpstr>Pothole Detection</vt:lpstr>
      <vt:lpstr>Team</vt:lpstr>
      <vt:lpstr>Introduction</vt:lpstr>
      <vt:lpstr>Problem Statement</vt:lpstr>
      <vt:lpstr>Related Work</vt:lpstr>
      <vt:lpstr>Proposed Solution</vt:lpstr>
      <vt:lpstr>Flow Diagram</vt:lpstr>
      <vt:lpstr>Experimental Evaluation</vt:lpstr>
      <vt:lpstr>Data collection</vt:lpstr>
      <vt:lpstr>Data collection</vt:lpstr>
      <vt:lpstr>Implementation</vt:lpstr>
      <vt:lpstr>Implementation</vt:lpstr>
      <vt:lpstr>Implementation</vt:lpstr>
      <vt:lpstr>Screenshots</vt:lpstr>
      <vt:lpstr>Screenshots</vt:lpstr>
      <vt:lpstr>Screenshots</vt:lpstr>
      <vt:lpstr>Screenshots</vt:lpstr>
      <vt:lpstr>Frameworks Used</vt:lpstr>
      <vt:lpstr>Algorithm</vt:lpstr>
      <vt:lpstr>Demo </vt:lpstr>
      <vt:lpstr>Results</vt:lpstr>
      <vt:lpstr>Screenshots</vt:lpstr>
      <vt:lpstr>Screenshots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Bumpy Roads</dc:title>
  <dc:creator>Vyas, Rudram D</dc:creator>
  <cp:lastModifiedBy>Vyas, Rudram D</cp:lastModifiedBy>
  <cp:revision>16</cp:revision>
  <dcterms:created xsi:type="dcterms:W3CDTF">2022-12-13T22:10:16Z</dcterms:created>
  <dcterms:modified xsi:type="dcterms:W3CDTF">2022-12-14T01:04:47Z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